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mpeg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8" r:id="rId4"/>
    <p:sldId id="260" r:id="rId5"/>
    <p:sldId id="263" r:id="rId6"/>
    <p:sldId id="265" r:id="rId7"/>
    <p:sldId id="267" r:id="rId8"/>
    <p:sldId id="268" r:id="rId9"/>
    <p:sldId id="269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6B1"/>
    <a:srgbClr val="F200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28"/>
  </p:normalViewPr>
  <p:slideViewPr>
    <p:cSldViewPr>
      <p:cViewPr>
        <p:scale>
          <a:sx n="60" d="100"/>
          <a:sy n="60" d="100"/>
        </p:scale>
        <p:origin x="-148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CC03F-913C-174C-B400-AA6E6AA37B68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9B2E4-90C6-E448-B6DA-D7881BB648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061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9B2E4-90C6-E448-B6DA-D7881BB648E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4560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9B2E4-90C6-E448-B6DA-D7881BB648E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074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176-964E-4144-B5B2-A05699891D52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BCD2-A949-4AC1-9B5D-47FD6A5858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176-964E-4144-B5B2-A05699891D52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BCD2-A949-4AC1-9B5D-47FD6A5858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176-964E-4144-B5B2-A05699891D52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BCD2-A949-4AC1-9B5D-47FD6A5858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176-964E-4144-B5B2-A05699891D52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BCD2-A949-4AC1-9B5D-47FD6A5858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176-964E-4144-B5B2-A05699891D52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BCD2-A949-4AC1-9B5D-47FD6A5858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176-964E-4144-B5B2-A05699891D52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BCD2-A949-4AC1-9B5D-47FD6A5858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176-964E-4144-B5B2-A05699891D52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BCD2-A949-4AC1-9B5D-47FD6A5858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176-964E-4144-B5B2-A05699891D52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BCD2-A949-4AC1-9B5D-47FD6A5858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176-964E-4144-B5B2-A05699891D52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BCD2-A949-4AC1-9B5D-47FD6A5858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176-964E-4144-B5B2-A05699891D52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BCD2-A949-4AC1-9B5D-47FD6A5858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6176-964E-4144-B5B2-A05699891D52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BCD2-A949-4AC1-9B5D-47FD6A5858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6176-964E-4144-B5B2-A05699891D52}" type="datetimeFigureOut">
              <a:rPr lang="fr-FR" smtClean="0"/>
              <a:pPr/>
              <a:t>27/09/2021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9BCD2-A949-4AC1-9B5D-47FD6A5858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D04C6A4-9A44-754F-9A57-9A1F82E5EF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9" r="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Musique Téléthon" descr="Musique Téléthon">
            <a:hlinkClick r:id="" action="ppaction://media"/>
            <a:extLst>
              <a:ext uri="{FF2B5EF4-FFF2-40B4-BE49-F238E27FC236}">
                <a16:creationId xmlns:a16="http://schemas.microsoft.com/office/drawing/2014/main" xmlns="" id="{E0A66B49-85C5-8543-BD16-D5886F2E350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5611.277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34026" y="60452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D04C6A4-9A44-754F-9A57-9A1F82E5E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9" r="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96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986" y="1700808"/>
            <a:ext cx="8229600" cy="4605375"/>
          </a:xfrm>
        </p:spPr>
        <p:txBody>
          <a:bodyPr/>
          <a:lstStyle/>
          <a:p>
            <a:pPr algn="ctr">
              <a:buNone/>
            </a:pPr>
            <a:r>
              <a:rPr lang="fr-FR" sz="4800" b="1" dirty="0">
                <a:ln w="22225">
                  <a:solidFill>
                    <a:srgbClr val="B806B1"/>
                  </a:solidFill>
                  <a:prstDash val="solid"/>
                </a:ln>
                <a:solidFill>
                  <a:srgbClr val="F200E7"/>
                </a:solidFill>
              </a:rPr>
              <a:t>Partenaires :</a:t>
            </a:r>
          </a:p>
          <a:p>
            <a:pPr algn="ctr"/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SDIS 14</a:t>
            </a:r>
          </a:p>
          <a:p>
            <a:pPr algn="ctr"/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FNSPF</a:t>
            </a:r>
          </a:p>
          <a:p>
            <a:pPr algn="ctr"/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UDSP 14</a:t>
            </a:r>
          </a:p>
          <a:p>
            <a:pPr algn="ctr"/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Ville de Caen</a:t>
            </a:r>
          </a:p>
          <a:p>
            <a:pPr algn="ctr"/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Amicale de Caen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C1D62F1-1D34-D84A-8FC0-2E8BAB7C5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54" y="191777"/>
            <a:ext cx="8574491" cy="108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8580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fr-FR" sz="5800" b="1" dirty="0" smtClean="0">
              <a:ln w="22225">
                <a:solidFill>
                  <a:srgbClr val="B806B1"/>
                </a:solidFill>
                <a:prstDash val="solid"/>
              </a:ln>
              <a:solidFill>
                <a:srgbClr val="F200E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r>
              <a:rPr lang="fr-FR" sz="5800" b="1" dirty="0" smtClean="0">
                <a:ln w="22225">
                  <a:solidFill>
                    <a:srgbClr val="B806B1"/>
                  </a:solidFill>
                  <a:prstDash val="solid"/>
                </a:ln>
                <a:solidFill>
                  <a:srgbClr val="F200E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Fil rouge du défi</a:t>
            </a:r>
          </a:p>
          <a:p>
            <a:endParaRPr lang="fr-FR" sz="4800" dirty="0" smtClean="0"/>
          </a:p>
          <a:p>
            <a:pPr>
              <a:buFont typeface="Wingdings" pitchFamily="2" charset="2"/>
              <a:buChar char="Ø"/>
            </a:pPr>
            <a:r>
              <a:rPr lang="fr-FR" sz="4800" dirty="0" smtClean="0"/>
              <a:t>Les sapeurs-pompiers du Calvados se lancent un grand défi sportif : réaliser l’équivalent de la distance du tour de France (3500 km) en 24 heures sur la piste du vélodrome de Caen.</a:t>
            </a:r>
          </a:p>
          <a:p>
            <a:pPr>
              <a:buFont typeface="Wingdings" pitchFamily="2" charset="2"/>
              <a:buChar char="Ø"/>
            </a:pPr>
            <a:endParaRPr lang="fr-FR" sz="4800" dirty="0" smtClean="0"/>
          </a:p>
          <a:p>
            <a:pPr>
              <a:buFont typeface="Wingdings" pitchFamily="2" charset="2"/>
              <a:buChar char="Ø"/>
            </a:pPr>
            <a:r>
              <a:rPr lang="fr-FR" sz="4800" u="sng" dirty="0" smtClean="0"/>
              <a:t>Relais</a:t>
            </a:r>
            <a:r>
              <a:rPr lang="fr-FR" sz="4800" dirty="0" smtClean="0"/>
              <a:t> : 5 à 10 cyclistes seront organisés toutes les heures, de vendredi 03/12 19h à samedi 04/12 19h. Afin de réaliser l’équivalent du tour de France, et plus si possible…</a:t>
            </a:r>
          </a:p>
          <a:p>
            <a:pPr>
              <a:buFont typeface="Wingdings" pitchFamily="2" charset="2"/>
              <a:buChar char="Ø"/>
            </a:pPr>
            <a:endParaRPr lang="fr-FR" sz="4800" dirty="0" smtClean="0"/>
          </a:p>
          <a:p>
            <a:pPr>
              <a:buFont typeface="Wingdings" pitchFamily="2" charset="2"/>
              <a:buChar char="Ø"/>
            </a:pPr>
            <a:r>
              <a:rPr lang="fr-FR" sz="4800" u="sng" dirty="0" smtClean="0"/>
              <a:t>Equipes</a:t>
            </a:r>
            <a:r>
              <a:rPr lang="fr-FR" sz="4800" dirty="0" smtClean="0"/>
              <a:t> : SP souhaitant représenter leur centre de secours. Défi sera ouvert aux associations sportives de Caen.</a:t>
            </a:r>
          </a:p>
          <a:p>
            <a:pPr>
              <a:buFont typeface="Wingdings" pitchFamily="2" charset="2"/>
              <a:buChar char="Ø"/>
            </a:pPr>
            <a:endParaRPr lang="fr-FR" sz="4800" dirty="0" smtClean="0"/>
          </a:p>
          <a:p>
            <a:pPr>
              <a:buFont typeface="Wingdings" pitchFamily="2" charset="2"/>
              <a:buChar char="Ø"/>
            </a:pPr>
            <a:r>
              <a:rPr lang="fr-FR" sz="4800" u="sng" dirty="0" smtClean="0"/>
              <a:t>Thème </a:t>
            </a:r>
            <a:r>
              <a:rPr lang="fr-FR" sz="4800" dirty="0" smtClean="0"/>
              <a:t>: « téléthon des lumières », de nombreuses animations lumineuses sur l’ensemble des vélos.</a:t>
            </a:r>
          </a:p>
          <a:p>
            <a:pPr algn="ctr">
              <a:buNone/>
            </a:pPr>
            <a:endParaRPr lang="fr-FR" sz="4500" b="1" dirty="0">
              <a:ln w="22225">
                <a:solidFill>
                  <a:srgbClr val="B806B1"/>
                </a:solidFill>
                <a:prstDash val="solid"/>
              </a:ln>
              <a:solidFill>
                <a:srgbClr val="F200E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47667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 w="22225">
                  <a:solidFill>
                    <a:srgbClr val="B806B1"/>
                  </a:solidFill>
                  <a:prstDash val="solid"/>
                </a:ln>
                <a:solidFill>
                  <a:srgbClr val="F200E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Animations ponctuelles 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2410" t="48844" r="22800" b="19657"/>
          <a:stretch>
            <a:fillRect/>
          </a:stretch>
        </p:blipFill>
        <p:spPr bwMode="auto">
          <a:xfrm>
            <a:off x="179512" y="1916832"/>
            <a:ext cx="868821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66936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fr-FR" sz="5800" b="1" dirty="0" smtClean="0">
                <a:ln w="22225">
                  <a:solidFill>
                    <a:srgbClr val="B806B1"/>
                  </a:solidFill>
                  <a:prstDash val="solid"/>
                </a:ln>
                <a:solidFill>
                  <a:srgbClr val="F200E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Animations permanentes :</a:t>
            </a:r>
          </a:p>
          <a:p>
            <a:pPr algn="ctr">
              <a:buNone/>
            </a:pPr>
            <a:endParaRPr lang="fr-FR" sz="4000" b="1" dirty="0" smtClean="0">
              <a:ln w="22225">
                <a:solidFill>
                  <a:srgbClr val="B806B1"/>
                </a:solidFill>
                <a:prstDash val="solid"/>
              </a:ln>
              <a:solidFill>
                <a:srgbClr val="F200E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fr-FR" sz="4000" dirty="0" smtClean="0"/>
              <a:t>Animation musicale, speaker, D.J : Un événement sportif et festif qui sera animé par les sapeurs-pompiers de Caen. </a:t>
            </a:r>
          </a:p>
          <a:p>
            <a:pPr lvl="0">
              <a:buFont typeface="Wingdings" pitchFamily="2" charset="2"/>
              <a:buChar char="Ø"/>
            </a:pPr>
            <a:endParaRPr lang="fr-FR" sz="4000" dirty="0" smtClean="0"/>
          </a:p>
          <a:p>
            <a:pPr lvl="0">
              <a:buFont typeface="Wingdings" pitchFamily="2" charset="2"/>
              <a:buChar char="Ø"/>
            </a:pPr>
            <a:r>
              <a:rPr lang="fr-FR" sz="4000" dirty="0" smtClean="0"/>
              <a:t>Exposition des véhicules anciens de sapeurs-pompiers</a:t>
            </a:r>
          </a:p>
          <a:p>
            <a:pPr lvl="0">
              <a:buFont typeface="Wingdings" pitchFamily="2" charset="2"/>
              <a:buChar char="Ø"/>
            </a:pPr>
            <a:endParaRPr lang="fr-FR" sz="4000" dirty="0" smtClean="0"/>
          </a:p>
          <a:p>
            <a:pPr lvl="0">
              <a:buFont typeface="Wingdings" pitchFamily="2" charset="2"/>
              <a:buChar char="Ø"/>
            </a:pPr>
            <a:r>
              <a:rPr lang="fr-FR" sz="4000" dirty="0" smtClean="0"/>
              <a:t>Restauration, buvette </a:t>
            </a:r>
          </a:p>
          <a:p>
            <a:pPr lvl="0">
              <a:buFont typeface="Wingdings" pitchFamily="2" charset="2"/>
              <a:buChar char="Ø"/>
            </a:pPr>
            <a:endParaRPr lang="fr-FR" sz="4000" dirty="0" smtClean="0"/>
          </a:p>
          <a:p>
            <a:pPr lvl="0">
              <a:buFont typeface="Wingdings" pitchFamily="2" charset="2"/>
              <a:buChar char="Ø"/>
            </a:pPr>
            <a:r>
              <a:rPr lang="fr-FR" sz="4000" dirty="0" smtClean="0"/>
              <a:t>Stand photo souvenir : Une borne photo sera installée afin que le public puisse réaliser une photo souvenir de l’événement</a:t>
            </a:r>
          </a:p>
          <a:p>
            <a:pPr lvl="0">
              <a:buFont typeface="Wingdings" pitchFamily="2" charset="2"/>
              <a:buChar char="Ø"/>
            </a:pPr>
            <a:endParaRPr lang="fr-FR" sz="4000" dirty="0" smtClean="0"/>
          </a:p>
          <a:p>
            <a:pPr lvl="0">
              <a:buFont typeface="Wingdings" pitchFamily="2" charset="2"/>
              <a:buChar char="Ø"/>
            </a:pPr>
            <a:r>
              <a:rPr lang="fr-FR" sz="4000" dirty="0" smtClean="0"/>
              <a:t>Stand « venez rouler avec nous » : 4 vélos à la disposition du public pour nous aider dans ce défi. Les kilomètres réalisés par le public compteront dans le défi sportif des sapeurs-pompiers !</a:t>
            </a:r>
          </a:p>
          <a:p>
            <a:pPr lvl="0">
              <a:buFont typeface="Wingdings" pitchFamily="2" charset="2"/>
              <a:buChar char="Ø"/>
            </a:pPr>
            <a:endParaRPr lang="fr-FR" sz="4000" dirty="0" smtClean="0"/>
          </a:p>
          <a:p>
            <a:pPr lvl="0">
              <a:buFont typeface="Wingdings" pitchFamily="2" charset="2"/>
              <a:buChar char="Ø"/>
            </a:pPr>
            <a:r>
              <a:rPr lang="fr-FR" sz="4000" dirty="0" smtClean="0"/>
              <a:t>Parcours mini-pompier (uniquement la journée du samedi) : Les enfants vont pouvoir vêtir le costume de pompier découvrir ce métier</a:t>
            </a:r>
          </a:p>
          <a:p>
            <a:pPr lvl="0">
              <a:buFont typeface="Wingdings" pitchFamily="2" charset="2"/>
              <a:buChar char="Ø"/>
            </a:pPr>
            <a:endParaRPr lang="fr-FR" sz="4000" dirty="0" smtClean="0"/>
          </a:p>
          <a:p>
            <a:pPr lvl="0">
              <a:buFont typeface="Wingdings" pitchFamily="2" charset="2"/>
              <a:buChar char="Ø"/>
            </a:pPr>
            <a:r>
              <a:rPr lang="fr-FR" sz="4000" dirty="0" smtClean="0"/>
              <a:t>Mise en place d’une boite à dons pour le public</a:t>
            </a:r>
          </a:p>
          <a:p>
            <a:pPr>
              <a:buNone/>
            </a:pPr>
            <a:endParaRPr lang="fr-FR" sz="4000" b="1" dirty="0">
              <a:ln w="22225">
                <a:solidFill>
                  <a:srgbClr val="B806B1"/>
                </a:solidFill>
                <a:prstDash val="solid"/>
              </a:ln>
              <a:solidFill>
                <a:srgbClr val="F200E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buNone/>
            </a:pPr>
            <a:endParaRPr lang="fr-FR" b="1" u="sng" dirty="0"/>
          </a:p>
          <a:p>
            <a:pPr algn="ctr">
              <a:buNone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5040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4300" b="1" dirty="0" smtClean="0">
                <a:ln w="22225">
                  <a:solidFill>
                    <a:srgbClr val="B806B1"/>
                  </a:solidFill>
                  <a:prstDash val="solid"/>
                </a:ln>
                <a:solidFill>
                  <a:srgbClr val="F200E7"/>
                </a:solidFill>
              </a:rPr>
              <a:t>Plan du site :</a:t>
            </a:r>
            <a:endParaRPr lang="fr-FR" sz="4300" b="1" dirty="0">
              <a:ln w="22225">
                <a:solidFill>
                  <a:srgbClr val="B806B1"/>
                </a:solidFill>
                <a:prstDash val="solid"/>
              </a:ln>
              <a:solidFill>
                <a:srgbClr val="F200E7"/>
              </a:solidFill>
            </a:endParaRP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4423" r="53180" b="21772"/>
          <a:stretch>
            <a:fillRect/>
          </a:stretch>
        </p:blipFill>
        <p:spPr bwMode="auto">
          <a:xfrm>
            <a:off x="323528" y="548681"/>
            <a:ext cx="8496944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 l="7557" t="9895" r="56752" b="33023"/>
          <a:stretch>
            <a:fillRect/>
          </a:stretch>
        </p:blipFill>
        <p:spPr bwMode="auto">
          <a:xfrm>
            <a:off x="539552" y="476672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503040" y="188640"/>
            <a:ext cx="8640960" cy="6336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5800" b="1" i="0" u="none" strike="noStrike" kern="1200" cap="none" spc="0" normalizeH="0" baseline="0" noProof="0" dirty="0" smtClean="0">
                <a:ln w="22225">
                  <a:solidFill>
                    <a:srgbClr val="B806B1"/>
                  </a:solidFill>
                  <a:prstDash val="solid"/>
                </a:ln>
                <a:solidFill>
                  <a:srgbClr val="F200E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Célébrités locales :</a:t>
            </a:r>
          </a:p>
          <a:p>
            <a:endParaRPr lang="fr-FR" sz="6000" dirty="0" smtClean="0"/>
          </a:p>
          <a:p>
            <a:pPr lvl="1">
              <a:buFont typeface="Wingdings" pitchFamily="2" charset="2"/>
              <a:buChar char="Ø"/>
            </a:pPr>
            <a:r>
              <a:rPr lang="fr-FR" sz="6000" dirty="0" smtClean="0"/>
              <a:t> Amandine Petit (Miss France 2021) : Invitation au lancement du défi sportif</a:t>
            </a:r>
          </a:p>
          <a:p>
            <a:pPr lvl="1">
              <a:buFont typeface="Wingdings" pitchFamily="2" charset="2"/>
              <a:buChar char="Ø"/>
            </a:pPr>
            <a:endParaRPr lang="fr-FR" sz="6000" dirty="0" smtClean="0"/>
          </a:p>
          <a:p>
            <a:pPr lvl="1">
              <a:buFont typeface="Wingdings" pitchFamily="2" charset="2"/>
              <a:buChar char="Ø"/>
            </a:pPr>
            <a:r>
              <a:rPr lang="fr-FR" sz="6000" dirty="0" smtClean="0"/>
              <a:t> Joueurs ou joueuses du stade Malherbe de Caen</a:t>
            </a:r>
          </a:p>
          <a:p>
            <a:pPr lvl="1">
              <a:buFont typeface="Wingdings" pitchFamily="2" charset="2"/>
              <a:buChar char="Ø"/>
            </a:pPr>
            <a:endParaRPr lang="fr-FR" sz="6000" dirty="0" smtClean="0"/>
          </a:p>
          <a:p>
            <a:pPr lvl="1">
              <a:buFont typeface="Wingdings" pitchFamily="2" charset="2"/>
              <a:buChar char="Ø"/>
            </a:pPr>
            <a:r>
              <a:rPr lang="fr-FR" sz="6000" dirty="0" smtClean="0"/>
              <a:t> Marion Joffre : Championne de nage en eau glacée</a:t>
            </a:r>
          </a:p>
          <a:p>
            <a:pPr lvl="1">
              <a:buFont typeface="Wingdings" pitchFamily="2" charset="2"/>
              <a:buChar char="Ø"/>
            </a:pPr>
            <a:endParaRPr lang="fr-FR" sz="6000" dirty="0" smtClean="0"/>
          </a:p>
          <a:p>
            <a:pPr lvl="1">
              <a:buFont typeface="Wingdings" pitchFamily="2" charset="2"/>
              <a:buChar char="Ø"/>
            </a:pPr>
            <a:r>
              <a:rPr lang="fr-FR" sz="6000" dirty="0" smtClean="0"/>
              <a:t> Alexis </a:t>
            </a:r>
            <a:r>
              <a:rPr lang="fr-FR" sz="6000" dirty="0" err="1" smtClean="0"/>
              <a:t>Hanquinquant</a:t>
            </a:r>
            <a:r>
              <a:rPr lang="fr-FR" sz="6000" dirty="0" smtClean="0"/>
              <a:t> : Champion paralympique de triathlon Tokyo 2021, athlète Normand (Rouen Triathlon)</a:t>
            </a:r>
          </a:p>
          <a:p>
            <a:pPr lvl="0"/>
            <a:endParaRPr lang="fr-FR" sz="6000" dirty="0" smtClean="0"/>
          </a:p>
          <a:p>
            <a:pPr algn="ctr"/>
            <a:r>
              <a:rPr lang="fr-FR" sz="6000" i="1" dirty="0" smtClean="0"/>
              <a:t>A ce jour, les célébrités n’ont pas encore été contactées.</a:t>
            </a:r>
          </a:p>
          <a:p>
            <a:endParaRPr lang="fr-FR" sz="6000" dirty="0" smtClean="0"/>
          </a:p>
          <a:p>
            <a:endParaRPr lang="fr-FR" sz="6000" dirty="0" smtClean="0"/>
          </a:p>
          <a:p>
            <a:r>
              <a:rPr lang="fr-FR" sz="6000" u="sng" dirty="0" smtClean="0"/>
              <a:t>Organisation d’un relai des célébrités :</a:t>
            </a:r>
          </a:p>
          <a:p>
            <a:r>
              <a:rPr lang="fr-FR" sz="6000" dirty="0" smtClean="0"/>
              <a:t>Les personnalités présentes pourront réaliser un relais d’une heure sur le vélodrome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5800" b="1" i="0" u="none" strike="noStrike" kern="1200" cap="none" spc="0" normalizeH="0" baseline="0" noProof="0" dirty="0" smtClean="0">
              <a:ln w="22225">
                <a:solidFill>
                  <a:srgbClr val="B806B1"/>
                </a:solidFill>
                <a:prstDash val="solid"/>
              </a:ln>
              <a:solidFill>
                <a:srgbClr val="F200E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 smtClean="0">
              <a:ln w="22225">
                <a:solidFill>
                  <a:srgbClr val="B806B1"/>
                </a:solidFill>
                <a:prstDash val="solid"/>
              </a:ln>
              <a:solidFill>
                <a:srgbClr val="F200E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 smtClean="0">
              <a:ln w="22225">
                <a:solidFill>
                  <a:srgbClr val="B806B1"/>
                </a:solidFill>
                <a:prstDash val="solid"/>
              </a:ln>
              <a:solidFill>
                <a:srgbClr val="F200E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395536" y="188640"/>
            <a:ext cx="8280920" cy="648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9800" b="1" dirty="0" smtClean="0">
                <a:ln w="22225">
                  <a:solidFill>
                    <a:srgbClr val="B806B1"/>
                  </a:solidFill>
                  <a:prstDash val="solid"/>
                </a:ln>
                <a:solidFill>
                  <a:srgbClr val="F200E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Sécurité / Règlement du défi </a:t>
            </a:r>
            <a:r>
              <a:rPr kumimoji="0" lang="fr-FR" sz="9800" b="1" i="0" u="none" strike="noStrike" kern="1200" cap="none" spc="0" normalizeH="0" baseline="0" noProof="0" dirty="0" smtClean="0">
                <a:ln w="22225">
                  <a:solidFill>
                    <a:srgbClr val="B806B1"/>
                  </a:solidFill>
                  <a:prstDash val="solid"/>
                </a:ln>
                <a:solidFill>
                  <a:srgbClr val="F200E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endParaRPr lang="fr-FR" sz="6000" dirty="0" smtClean="0"/>
          </a:p>
          <a:p>
            <a:endParaRPr lang="fr-FR" sz="6000" dirty="0" smtClean="0"/>
          </a:p>
          <a:p>
            <a:pPr>
              <a:buFont typeface="Wingdings" pitchFamily="2" charset="2"/>
              <a:buChar char="Ø"/>
            </a:pPr>
            <a:endParaRPr lang="fr-FR" sz="6000" dirty="0" smtClean="0"/>
          </a:p>
          <a:p>
            <a:pPr>
              <a:buFont typeface="Wingdings" pitchFamily="2" charset="2"/>
              <a:buChar char="Ø"/>
            </a:pPr>
            <a:r>
              <a:rPr lang="fr-FR" sz="6000" dirty="0" smtClean="0"/>
              <a:t>Nombre de cyclistes maximum en simultané : 5 pour les équipes non expérimentés / 10 pour les équipes expérimentées</a:t>
            </a:r>
          </a:p>
          <a:p>
            <a:pPr>
              <a:buFont typeface="Wingdings" pitchFamily="2" charset="2"/>
              <a:buChar char="Ø"/>
            </a:pPr>
            <a:endParaRPr lang="fr-FR" sz="6000" dirty="0" smtClean="0"/>
          </a:p>
          <a:p>
            <a:pPr>
              <a:buFont typeface="Wingdings" pitchFamily="2" charset="2"/>
              <a:buChar char="Ø"/>
            </a:pPr>
            <a:r>
              <a:rPr lang="fr-FR" sz="6000" dirty="0" smtClean="0"/>
              <a:t>Vélos et casques vérifiés à chaque entrée sur la piste (Freins, guidons, jugulaires) 10 minutes avant chaque départ</a:t>
            </a:r>
          </a:p>
          <a:p>
            <a:pPr>
              <a:buFont typeface="Wingdings" pitchFamily="2" charset="2"/>
              <a:buChar char="Ø"/>
            </a:pPr>
            <a:endParaRPr lang="fr-FR" sz="6000" dirty="0" smtClean="0"/>
          </a:p>
          <a:p>
            <a:pPr>
              <a:buFont typeface="Wingdings" pitchFamily="2" charset="2"/>
              <a:buChar char="Ø"/>
            </a:pPr>
            <a:r>
              <a:rPr lang="fr-FR" sz="6000" dirty="0" smtClean="0"/>
              <a:t>Limitation de vitesse imposée en cas de pluie (20 km/h)</a:t>
            </a:r>
          </a:p>
          <a:p>
            <a:pPr>
              <a:buFont typeface="Wingdings" pitchFamily="2" charset="2"/>
              <a:buChar char="Ø"/>
            </a:pPr>
            <a:endParaRPr lang="fr-FR" sz="6000" dirty="0" smtClean="0"/>
          </a:p>
          <a:p>
            <a:pPr>
              <a:buFont typeface="Wingdings" pitchFamily="2" charset="2"/>
              <a:buChar char="Ø"/>
            </a:pPr>
            <a:r>
              <a:rPr lang="fr-FR" sz="6000" dirty="0" smtClean="0"/>
              <a:t>Relais « tous en selle » régulé par 2 serre-file / Vitesse limitée à 15 km/h</a:t>
            </a:r>
          </a:p>
          <a:p>
            <a:pPr>
              <a:buFont typeface="Wingdings" pitchFamily="2" charset="2"/>
              <a:buChar char="Ø"/>
            </a:pPr>
            <a:endParaRPr lang="fr-FR" sz="6000" dirty="0" smtClean="0"/>
          </a:p>
          <a:p>
            <a:pPr>
              <a:buFont typeface="Wingdings" pitchFamily="2" charset="2"/>
              <a:buChar char="Ø"/>
            </a:pPr>
            <a:r>
              <a:rPr lang="fr-FR" sz="6000" dirty="0" smtClean="0"/>
              <a:t>Interdiction de franchissement de la piste sur la totalité du défi. Les animations prévues lors du défi pourront traverser la piste sous le contrôle de l’équipe d’organisation du défi</a:t>
            </a:r>
          </a:p>
          <a:p>
            <a:pPr>
              <a:buFont typeface="Wingdings" pitchFamily="2" charset="2"/>
              <a:buChar char="Ø"/>
            </a:pPr>
            <a:endParaRPr lang="fr-FR" sz="6000" dirty="0" smtClean="0"/>
          </a:p>
          <a:p>
            <a:pPr>
              <a:buFont typeface="Wingdings" pitchFamily="2" charset="2"/>
              <a:buChar char="Ø"/>
            </a:pPr>
            <a:r>
              <a:rPr lang="fr-FR" sz="6000" dirty="0" smtClean="0"/>
              <a:t>Chasubles obligatoires pour les organisateurs qui pourraient être sur la piste du vélodrome</a:t>
            </a:r>
          </a:p>
          <a:p>
            <a:pPr>
              <a:buFont typeface="Wingdings" pitchFamily="2" charset="2"/>
              <a:buChar char="Ø"/>
            </a:pPr>
            <a:endParaRPr lang="fr-FR" sz="6000" dirty="0" smtClean="0"/>
          </a:p>
          <a:p>
            <a:pPr>
              <a:buFont typeface="Wingdings" pitchFamily="2" charset="2"/>
              <a:buChar char="Ø"/>
            </a:pPr>
            <a:r>
              <a:rPr lang="fr-FR" sz="6000" dirty="0" smtClean="0"/>
              <a:t>1 sapeur-pompier sera identifié en permanence référent sécurité aux abords du vélodrome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5800" b="1" i="0" u="none" strike="noStrike" kern="1200" cap="none" spc="0" normalizeH="0" baseline="0" noProof="0" dirty="0" smtClean="0">
              <a:ln w="22225">
                <a:solidFill>
                  <a:srgbClr val="B806B1"/>
                </a:solidFill>
                <a:prstDash val="solid"/>
              </a:ln>
              <a:solidFill>
                <a:srgbClr val="F200E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 smtClean="0">
              <a:ln w="22225">
                <a:solidFill>
                  <a:srgbClr val="B806B1"/>
                </a:solidFill>
                <a:prstDash val="solid"/>
              </a:ln>
              <a:solidFill>
                <a:srgbClr val="F200E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 smtClean="0">
              <a:ln w="22225">
                <a:solidFill>
                  <a:srgbClr val="B806B1"/>
                </a:solidFill>
                <a:prstDash val="solid"/>
              </a:ln>
              <a:solidFill>
                <a:srgbClr val="F200E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68</Words>
  <Application>Microsoft Office PowerPoint</Application>
  <PresentationFormat>Affichage à l'écran (4:3)</PresentationFormat>
  <Paragraphs>74</Paragraphs>
  <Slides>10</Slides>
  <Notes>2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SDIS14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Téléthon SP 2021</dc:title>
  <dc:creator>mdecatoire</dc:creator>
  <cp:lastModifiedBy>mrichomme</cp:lastModifiedBy>
  <cp:revision>15</cp:revision>
  <dcterms:created xsi:type="dcterms:W3CDTF">2021-05-30T07:51:18Z</dcterms:created>
  <dcterms:modified xsi:type="dcterms:W3CDTF">2021-09-27T13:51:53Z</dcterms:modified>
</cp:coreProperties>
</file>